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310" r:id="rId3"/>
    <p:sldId id="286" r:id="rId4"/>
    <p:sldId id="311" r:id="rId5"/>
    <p:sldId id="302" r:id="rId6"/>
    <p:sldId id="313" r:id="rId7"/>
    <p:sldId id="314" r:id="rId8"/>
    <p:sldId id="315" r:id="rId9"/>
    <p:sldId id="316" r:id="rId10"/>
    <p:sldId id="284" r:id="rId11"/>
    <p:sldId id="312" r:id="rId12"/>
    <p:sldId id="309" r:id="rId13"/>
    <p:sldId id="301" r:id="rId14"/>
    <p:sldId id="291" r:id="rId15"/>
    <p:sldId id="318" r:id="rId16"/>
    <p:sldId id="317" r:id="rId17"/>
    <p:sldId id="304" r:id="rId18"/>
    <p:sldId id="305" r:id="rId19"/>
    <p:sldId id="306" r:id="rId20"/>
    <p:sldId id="307" r:id="rId21"/>
    <p:sldId id="269" r:id="rId22"/>
    <p:sldId id="279" r:id="rId2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F438214-B380-4CC9-A995-6E55BA14E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C96F3D11-276B-4292-A0D9-08FB6F8EC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CF8806F-44FF-4547-8341-DDD1660D7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317F62A-2D3A-4DCB-A01C-91EF5B88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23F243B-B648-4F21-BB55-0A1ECEFE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1209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535655C-B5B5-45BE-833A-59CAF1555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1F22A9E-BAB0-42EA-9BA5-4E0806024A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296B94C9-48E9-406C-88C3-981D8548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4CCB027-9E13-4E64-B13A-B2EA0CAD8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A71DF4D-2C0E-4CFB-BC18-D221A9A9E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180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5564DCE0-0E69-49BF-B362-2E7A9A87F0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E52F61CF-7895-4AB2-A263-F6BEDA853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79C37D7-E277-4769-9CEF-09B1511A2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478CD62E-A3B8-43C5-A043-C19082E5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83A9AE2-E45A-4A76-8116-951F15355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668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0E159BE-8955-4655-A3B8-40D7A0B0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AC5BEC10-88F5-4327-BC31-D8BBF639E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9811ECD0-76EA-430D-B937-5FAD57C7D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897908DF-E134-47A5-A5E0-4044B6B8E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DD2F34A0-B18C-4831-B445-BD34DE76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042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473033F-7BCE-4D5E-8E9F-CBBFDEC42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D4BB457A-7AEC-4E72-9DBA-59E99788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9F03C0A-9095-48EE-8E82-A456CE346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FD86E921-46B2-4F6B-9091-3556A00D0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CB02CCB-4CE8-4A82-8F1E-766F80640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670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E8637BD-3C3D-47A1-9B93-5509C3CE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B078E57-EE56-4857-80A1-F95F57D09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55C3A61B-69EA-4B1F-BA21-2DE1B353C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52CC4969-C9EE-4D03-896F-37B7F49CD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41D8C16F-E2E9-4352-8F4A-656F5F11D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0A9075A3-A05D-44C9-BF85-75ABAD78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140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53D3555-387D-4522-844E-091CE8D7F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25AB5DAB-1552-4DA5-9160-25828EA36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52B8CE66-AF24-4D93-9456-21B440377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AE0348D-0AE4-4359-BD6E-D322243C3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667AEAB6-386D-4CF8-A55C-A59CCEAA1E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AFDA8D63-6EB8-4A0B-BFAD-A1904D5A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E0F8B805-EFAB-4CBC-ACB1-9BB9A2A6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DDC435E9-1C38-4203-83B7-D5CBEA33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057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33BD94F-8B85-4635-AA64-5C22C89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C4CF86B8-2E53-4DED-BB50-84F8E11C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A38D6F5D-4647-48A7-B6A2-DEA77C65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69A2DF42-54AF-41D6-8E8E-0DC36E73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9519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B493EC47-C2FD-4970-9C56-FB7768438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ED7D7A51-EBC6-4AF7-A8F8-B1F64AA3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714F88E2-60F1-482C-B528-E1AF66A7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3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0D56EF2-C3AA-4C1C-B880-531AB7893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A8102B30-306A-4E01-8A1D-6CDEF2C34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F5B43C04-7C05-43FD-BE43-B2022B3C4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3BF28A41-3F46-47AA-AC48-96E098FA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F3ABBF53-56E0-40E3-A157-0DBB9A962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B2802579-4F2C-4923-B563-558A0C719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090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858E291-603A-450A-9FE2-51DEE0019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5D2EF5B3-7031-4ECA-81DE-86834AEE78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E977C0F-B2A3-43B9-8C29-E821A78B7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F9E7A6A-ED84-4E88-8566-EE66654B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51E1006-B84F-4078-B227-138D381B7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AF7F8782-173F-4F34-852D-11B4CC94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050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C9B2EC09-5DAF-4C64-9FA4-290113A7F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B86BE0B-C3BB-4529-8138-10511BAD3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C359A9B-43F0-4197-A3B8-889FDC3C0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  <a:t>6/02/2026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4ABA859-7055-440A-BD6C-0150C4129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7E3A4585-3009-4D5D-A9E0-6496DCA5D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442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4993FEE-78A4-4038-84D7-F0012EC87B4B}"/>
              </a:ext>
            </a:extLst>
          </p:cNvPr>
          <p:cNvSpPr txBox="1"/>
          <p:nvPr/>
        </p:nvSpPr>
        <p:spPr>
          <a:xfrm>
            <a:off x="3062287" y="2228850"/>
            <a:ext cx="606742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PREPARACIÓN DE NEGOCIACIÓN Y REDACCIÓN</a:t>
            </a:r>
          </a:p>
          <a:p>
            <a:pPr algn="ctr"/>
            <a:endParaRPr lang="es-ES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NEPO.</a:t>
            </a:r>
          </a:p>
          <a:p>
            <a:pPr algn="ctr"/>
            <a:endParaRPr lang="es-ES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GLORIA MARIA RESTREPO RAMIREZ</a:t>
            </a:r>
            <a:endParaRPr lang="es-ES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9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2D7FCB23-36AC-431A-BEAB-63B3D665AE03}"/>
              </a:ext>
            </a:extLst>
          </p:cNvPr>
          <p:cNvSpPr txBox="1"/>
          <p:nvPr/>
        </p:nvSpPr>
        <p:spPr>
          <a:xfrm>
            <a:off x="2833352" y="695459"/>
            <a:ext cx="888642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</a:t>
            </a:r>
            <a:r>
              <a:rPr lang="es-ES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Logística </a:t>
            </a:r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Materiales: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ES" sz="4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4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Asegurar 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tener toda la documentación, informes y pruebas técnicas necesarias para sustentar la postura.</a:t>
            </a:r>
            <a:r>
              <a:rPr lang="es-ES" sz="48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77022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4031087" y="193183"/>
            <a:ext cx="7534140" cy="59837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es-E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Negociadores.</a:t>
            </a:r>
          </a:p>
          <a:p>
            <a:pPr marL="0" indent="0" algn="just">
              <a:buNone/>
            </a:pPr>
            <a:r>
              <a:rPr lang="es-E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 una argumentación serena y profesional, para conseguir los objetivos.</a:t>
            </a:r>
          </a:p>
          <a:p>
            <a:pPr marL="0" indent="0" algn="just">
              <a:buNone/>
            </a:pPr>
            <a:r>
              <a:rPr lang="es-E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ESCUCHAR.</a:t>
            </a:r>
          </a:p>
          <a:p>
            <a:pPr marL="0" indent="0" algn="just">
              <a:buNone/>
            </a:pPr>
            <a:endParaRPr lang="es-E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5960" y="3309870"/>
            <a:ext cx="3206839" cy="264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96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493949" y="656823"/>
            <a:ext cx="922127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8.Investigación </a:t>
            </a:r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Contraparte: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ES" sz="4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sz="4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5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 </a:t>
            </a:r>
            <a:r>
              <a:rPr lang="es-ES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 necesidades, puntos débiles, fortalezas y quién tiene la autoridad final para decidir.</a:t>
            </a:r>
          </a:p>
        </p:txBody>
      </p:sp>
    </p:spTree>
    <p:extLst>
      <p:ext uri="{BB962C8B-B14F-4D97-AF65-F5344CB8AC3E}">
        <p14:creationId xmlns:p14="http://schemas.microsoft.com/office/powerpoint/2010/main" val="169861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006CC994-B475-43D4-9037-96C4B3B20849}"/>
              </a:ext>
            </a:extLst>
          </p:cNvPr>
          <p:cNvSpPr txBox="1"/>
          <p:nvPr/>
        </p:nvSpPr>
        <p:spPr>
          <a:xfrm>
            <a:off x="321971" y="862885"/>
            <a:ext cx="869324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9.Anticipación </a:t>
            </a: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Tácticas</a:t>
            </a:r>
            <a:r>
              <a:rPr lang="es-ES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s-E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5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Prepararse </a:t>
            </a:r>
            <a:r>
              <a:rPr lang="es-ES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tácticas de presión como "el policía bueno/malo", plazos falsos, </a:t>
            </a:r>
            <a:r>
              <a:rPr lang="es-ES" sz="5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amenazas etc..</a:t>
            </a:r>
            <a:endParaRPr lang="es-ES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59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3734873" y="206062"/>
            <a:ext cx="8062176" cy="5983780"/>
          </a:xfrm>
        </p:spPr>
        <p:txBody>
          <a:bodyPr>
            <a:normAutofit/>
          </a:bodyPr>
          <a:lstStyle/>
          <a:p>
            <a:pPr algn="ctr"/>
            <a:endParaRPr lang="es-ES" sz="36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s-ES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10.Planificación </a:t>
            </a: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Concesiones: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ES" sz="4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ES" sz="4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Decidir 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qué se puede ceder y qué se pedirá a cambio, evitando ceder sin recibir algo.</a:t>
            </a:r>
            <a:r>
              <a:rPr lang="es-ES" sz="4400" dirty="0">
                <a:solidFill>
                  <a:schemeClr val="bg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1841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4031087" y="193183"/>
            <a:ext cx="7534140" cy="5983780"/>
          </a:xfrm>
        </p:spPr>
        <p:txBody>
          <a:bodyPr>
            <a:normAutofit/>
          </a:bodyPr>
          <a:lstStyle/>
          <a:p>
            <a:pPr algn="ctr"/>
            <a:endParaRPr lang="es-ES" sz="3600" b="1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es-E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proceso  para establecer condiciones laborales, salarios y beneficios, fundamentado en datos objetivos. </a:t>
            </a:r>
          </a:p>
        </p:txBody>
      </p:sp>
    </p:spTree>
    <p:extLst>
      <p:ext uri="{BB962C8B-B14F-4D97-AF65-F5344CB8AC3E}">
        <p14:creationId xmlns:p14="http://schemas.microsoft.com/office/powerpoint/2010/main" val="239072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2D7FCB23-36AC-431A-BEAB-63B3D665AE03}"/>
              </a:ext>
            </a:extLst>
          </p:cNvPr>
          <p:cNvSpPr txBox="1"/>
          <p:nvPr/>
        </p:nvSpPr>
        <p:spPr>
          <a:xfrm>
            <a:off x="2833352" y="695459"/>
            <a:ext cx="8886422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Análisis interno y externo: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ES" sz="4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Investigar 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situación económica de la empresa, inflación, desempleo y el mercado laboral, así como evaluar el cumplimiento de </a:t>
            </a:r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acuerdos o convenciones 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anteriores.</a:t>
            </a:r>
          </a:p>
        </p:txBody>
      </p:sp>
    </p:spTree>
    <p:extLst>
      <p:ext uri="{BB962C8B-B14F-4D97-AF65-F5344CB8AC3E}">
        <p14:creationId xmlns:p14="http://schemas.microsoft.com/office/powerpoint/2010/main" val="152456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3721994" y="283333"/>
            <a:ext cx="8165206" cy="54428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Conformación </a:t>
            </a: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comisión negociadora: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ES" sz="4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ES" sz="4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Designar 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representantes  </a:t>
            </a:r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sindicales elegidos en asamblea, con 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habilidades específicas, definiendo claramente sus roles y límites.</a:t>
            </a:r>
          </a:p>
        </p:txBody>
      </p:sp>
    </p:spTree>
    <p:extLst>
      <p:ext uri="{BB962C8B-B14F-4D97-AF65-F5344CB8AC3E}">
        <p14:creationId xmlns:p14="http://schemas.microsoft.com/office/powerpoint/2010/main" val="45768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09859" y="901523"/>
            <a:ext cx="897657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Diseño de la estrategia</a:t>
            </a:r>
            <a:r>
              <a:rPr lang="es-ES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es-E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Formular 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objetivos, pliegos de peticiones, e identificar los temas </a:t>
            </a:r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críticos y los mas favorables para las mayorías.</a:t>
            </a:r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66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006CC994-B475-43D4-9037-96C4B3B20849}"/>
              </a:ext>
            </a:extLst>
          </p:cNvPr>
          <p:cNvSpPr txBox="1"/>
          <p:nvPr/>
        </p:nvSpPr>
        <p:spPr>
          <a:xfrm>
            <a:off x="296214" y="502276"/>
            <a:ext cx="871899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Elaboración del pliego: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ES" sz="4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Preparar 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propuesta basada en el análisis de costos de la </a:t>
            </a:r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canasta familiar 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la comparación con la realidad de la empresa.</a:t>
            </a:r>
          </a:p>
        </p:txBody>
      </p:sp>
    </p:spTree>
    <p:extLst>
      <p:ext uri="{BB962C8B-B14F-4D97-AF65-F5344CB8AC3E}">
        <p14:creationId xmlns:p14="http://schemas.microsoft.com/office/powerpoint/2010/main" val="211010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4031087" y="193183"/>
            <a:ext cx="7534140" cy="5983780"/>
          </a:xfrm>
        </p:spPr>
        <p:txBody>
          <a:bodyPr>
            <a:normAutofit/>
          </a:bodyPr>
          <a:lstStyle/>
          <a:p>
            <a:pPr algn="ctr"/>
            <a:endParaRPr lang="es-ES" sz="3600" b="1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es-E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es la preparación de la negociación…</a:t>
            </a:r>
          </a:p>
        </p:txBody>
      </p:sp>
      <p:sp>
        <p:nvSpPr>
          <p:cNvPr id="2" name="AutoShape 2" descr="Imagenes De Signos De Interrogacion Animados, HD Png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2165777"/>
            <a:ext cx="3541690" cy="429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6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2D7FCB23-36AC-431A-BEAB-63B3D665AE03}"/>
              </a:ext>
            </a:extLst>
          </p:cNvPr>
          <p:cNvSpPr txBox="1"/>
          <p:nvPr/>
        </p:nvSpPr>
        <p:spPr>
          <a:xfrm>
            <a:off x="2704563" y="540914"/>
            <a:ext cx="898945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Capacitación: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ES" sz="4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Capacitar 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los negociadores sobre </a:t>
            </a:r>
            <a:r>
              <a:rPr lang="es-E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tácticas y estrategias de negociación, normas  jurídicas y sobre todo conocer muy bien las necesidades de los trabajadores y sus familias.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7803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B87057C9-7731-49A6-AC1F-E118DE1FA82E}"/>
              </a:ext>
            </a:extLst>
          </p:cNvPr>
          <p:cNvSpPr txBox="1"/>
          <p:nvPr/>
        </p:nvSpPr>
        <p:spPr>
          <a:xfrm>
            <a:off x="1571223" y="721217"/>
            <a:ext cx="944021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 faceta muy importante para el éxito de una negociación es disponer de tiempo para la preparación, posiblemente, ésta es la parte más importante para conducir negociaciones exitosas.</a:t>
            </a:r>
            <a:endParaRPr lang="es-E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90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B1BDD7A5-B32C-4EB6-A993-10AA51A65299}"/>
              </a:ext>
            </a:extLst>
          </p:cNvPr>
          <p:cNvSpPr txBox="1"/>
          <p:nvPr/>
        </p:nvSpPr>
        <p:spPr>
          <a:xfrm>
            <a:off x="1481070" y="476518"/>
            <a:ext cx="9646276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éxito colectivo no es el resultado del esfuerzo de algunos, sino de la dedicación de todos en la misma dirección.</a:t>
            </a:r>
          </a:p>
          <a:p>
            <a:pPr algn="just"/>
            <a:endParaRPr lang="es-ES" sz="4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800" b="1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Gracias.</a:t>
            </a:r>
            <a:endParaRPr lang="es-ES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NUEVA </a:t>
            </a:r>
            <a:r>
              <a:rPr lang="es-E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ESCUELA POPULAR Y OBRERA</a:t>
            </a:r>
            <a:endParaRPr lang="es-ES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NEPO.</a:t>
            </a:r>
          </a:p>
        </p:txBody>
      </p:sp>
      <p:sp>
        <p:nvSpPr>
          <p:cNvPr id="3" name="AutoShape 2" descr="67 frases de trabajo en equipo que inspiran motivación y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506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006CC994-B475-43D4-9037-96C4B3B20849}"/>
              </a:ext>
            </a:extLst>
          </p:cNvPr>
          <p:cNvSpPr txBox="1"/>
          <p:nvPr/>
        </p:nvSpPr>
        <p:spPr>
          <a:xfrm>
            <a:off x="167425" y="566671"/>
            <a:ext cx="884778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preparación de la negociación 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colectiva es.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nvestigar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entorno 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económico.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nalizar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realidad interna de la 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empresa.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onformar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comisión negociadora con roles claros y diseñar 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estrategias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incluyendo la prevención de huelgas. </a:t>
            </a:r>
          </a:p>
        </p:txBody>
      </p:sp>
    </p:spTree>
    <p:extLst>
      <p:ext uri="{BB962C8B-B14F-4D97-AF65-F5344CB8AC3E}">
        <p14:creationId xmlns:p14="http://schemas.microsoft.com/office/powerpoint/2010/main" val="345796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2D7FCB23-36AC-431A-BEAB-63B3D665AE03}"/>
              </a:ext>
            </a:extLst>
          </p:cNvPr>
          <p:cNvSpPr txBox="1"/>
          <p:nvPr/>
        </p:nvSpPr>
        <p:spPr>
          <a:xfrm>
            <a:off x="2807594" y="643943"/>
            <a:ext cx="891218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nticipar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contraargumentos y establecer el rango de concesiones para lograr un acuerdo beneficioso. </a:t>
            </a:r>
            <a:endParaRPr lang="es-ES" sz="4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 typeface="Wingdings" panose="05000000000000000000" pitchFamily="2" charset="2"/>
              <a:buChar char="Ø"/>
            </a:pPr>
            <a:endParaRPr lang="es-E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plan 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estratégico.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endParaRPr lang="es-ES" sz="4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Establecer los objetivos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los límites de la 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negociación.</a:t>
            </a:r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0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/>
          <p:cNvSpPr>
            <a:spLocks noGrp="1"/>
          </p:cNvSpPr>
          <p:nvPr>
            <p:ph sz="half" idx="1"/>
          </p:nvPr>
        </p:nvSpPr>
        <p:spPr>
          <a:xfrm>
            <a:off x="4031086" y="193183"/>
            <a:ext cx="7701567" cy="59837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Aspectos claves.</a:t>
            </a:r>
            <a:endParaRPr lang="es-ES" sz="3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indent="-742950" algn="just">
              <a:buFont typeface="+mj-lt"/>
              <a:buAutoNum type="arabicPeriod"/>
            </a:pP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Autoevaluación</a:t>
            </a:r>
            <a:r>
              <a:rPr lang="es-ES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Definir 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claramente qué se quiere lograr, el objetivo deseado, el "precio de reserva" (límite para abandonar) y la primera oferta.</a:t>
            </a:r>
          </a:p>
        </p:txBody>
      </p:sp>
    </p:spTree>
    <p:extLst>
      <p:ext uri="{BB962C8B-B14F-4D97-AF65-F5344CB8AC3E}">
        <p14:creationId xmlns:p14="http://schemas.microsoft.com/office/powerpoint/2010/main" val="46615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2D7FCB23-36AC-431A-BEAB-63B3D665AE03}"/>
              </a:ext>
            </a:extLst>
          </p:cNvPr>
          <p:cNvSpPr txBox="1"/>
          <p:nvPr/>
        </p:nvSpPr>
        <p:spPr>
          <a:xfrm>
            <a:off x="2807594" y="643943"/>
            <a:ext cx="8912180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s-ES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Investigación de la contraparte:</a:t>
            </a:r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Analizar los intereses, gustos, estilo (competitivo o cooperativo), cultura y autoridad para cerrar tratos de la otra parte.</a:t>
            </a:r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39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2D7FCB23-36AC-431A-BEAB-63B3D665AE03}"/>
              </a:ext>
            </a:extLst>
          </p:cNvPr>
          <p:cNvSpPr txBox="1"/>
          <p:nvPr/>
        </p:nvSpPr>
        <p:spPr>
          <a:xfrm>
            <a:off x="2730320" y="618187"/>
            <a:ext cx="898945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 la Mejor Alternativa al Acuerdo </a:t>
            </a:r>
            <a:r>
              <a:rPr lang="es-ES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Negociado</a:t>
            </a:r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endParaRPr lang="es-ES" sz="4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s-ES" sz="4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sirve como punto de referencia para decidir si un acuerdo es ventajoso o no</a:t>
            </a:r>
            <a:r>
              <a:rPr lang="es-ES" sz="4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207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09859" y="1056069"/>
            <a:ext cx="89765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Definición </a:t>
            </a: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estrategia y límites: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s-ES" sz="4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ES" sz="4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Establecer 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márgenes de maniobra, los riesgos asumibles y los temas no </a:t>
            </a:r>
            <a:r>
              <a:rPr lang="es-E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negociables. </a:t>
            </a:r>
            <a:endParaRPr lang="es-E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00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09859" y="901523"/>
            <a:ext cx="919551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5.Anticipación </a:t>
            </a:r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escenarios</a:t>
            </a:r>
            <a:r>
              <a:rPr lang="es-ES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s-E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Preparar 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contraargumentos y respuestas ante las posibles propuestas u obstáculos que plantee </a:t>
            </a:r>
            <a:r>
              <a:rPr lang="es-ES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patrón.</a:t>
            </a:r>
            <a:endParaRPr lang="es-E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464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32079</TotalTime>
  <Words>302</Words>
  <Application>Microsoft Office PowerPoint</Application>
  <PresentationFormat>Panorámica</PresentationFormat>
  <Paragraphs>70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Verdana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k</cp:lastModifiedBy>
  <cp:revision>80</cp:revision>
  <dcterms:created xsi:type="dcterms:W3CDTF">2022-02-17T20:10:11Z</dcterms:created>
  <dcterms:modified xsi:type="dcterms:W3CDTF">2026-02-09T14:42:14Z</dcterms:modified>
</cp:coreProperties>
</file>